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2" r:id="rId3"/>
    <p:sldId id="272" r:id="rId4"/>
    <p:sldId id="294" r:id="rId5"/>
    <p:sldId id="296" r:id="rId6"/>
    <p:sldId id="386" r:id="rId7"/>
    <p:sldId id="381" r:id="rId8"/>
    <p:sldId id="314" r:id="rId9"/>
    <p:sldId id="315" r:id="rId10"/>
    <p:sldId id="400" r:id="rId11"/>
    <p:sldId id="317" r:id="rId12"/>
    <p:sldId id="319" r:id="rId13"/>
    <p:sldId id="382" r:id="rId14"/>
    <p:sldId id="322" r:id="rId15"/>
    <p:sldId id="338" r:id="rId16"/>
    <p:sldId id="336" r:id="rId17"/>
    <p:sldId id="339" r:id="rId18"/>
    <p:sldId id="383" r:id="rId19"/>
    <p:sldId id="385" r:id="rId20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92" userDrawn="1">
          <p15:clr>
            <a:srgbClr val="A4A3A4"/>
          </p15:clr>
        </p15:guide>
        <p15:guide id="2" pos="563" userDrawn="1">
          <p15:clr>
            <a:srgbClr val="A4A3A4"/>
          </p15:clr>
        </p15:guide>
        <p15:guide id="3" orient="horz" pos="380" userDrawn="1">
          <p15:clr>
            <a:srgbClr val="A4A3A4"/>
          </p15:clr>
        </p15:guide>
        <p15:guide id="4" pos="711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C5C5"/>
    <a:srgbClr val="3B3838"/>
    <a:srgbClr val="767171"/>
    <a:srgbClr val="757575"/>
    <a:srgbClr val="52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960" y="590"/>
      </p:cViewPr>
      <p:guideLst>
        <p:guide orient="horz" pos="3992"/>
        <p:guide pos="563"/>
        <p:guide orient="horz" pos="380"/>
        <p:guide pos="711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gs" Target="tags/tag99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C87E-67D7-4747-B03D-6F045E1AC0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21A2-D50F-4B25-8F1A-A2545C4923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C87E-67D7-4747-B03D-6F045E1AC0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21A2-D50F-4B25-8F1A-A2545C4923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C87E-67D7-4747-B03D-6F045E1AC0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21A2-D50F-4B25-8F1A-A2545C4923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C87E-67D7-4747-B03D-6F045E1AC0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21A2-D50F-4B25-8F1A-A2545C4923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C87E-67D7-4747-B03D-6F045E1AC0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21A2-D50F-4B25-8F1A-A2545C4923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C87E-67D7-4747-B03D-6F045E1AC0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21A2-D50F-4B25-8F1A-A2545C4923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C87E-67D7-4747-B03D-6F045E1AC0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21A2-D50F-4B25-8F1A-A2545C4923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C87E-67D7-4747-B03D-6F045E1AC0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21A2-D50F-4B25-8F1A-A2545C4923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C87E-67D7-4747-B03D-6F045E1AC0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21A2-D50F-4B25-8F1A-A2545C4923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C87E-67D7-4747-B03D-6F045E1AC0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21A2-D50F-4B25-8F1A-A2545C4923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C87E-67D7-4747-B03D-6F045E1AC0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21A2-D50F-4B25-8F1A-A2545C4923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4C87E-67D7-4747-B03D-6F045E1AC0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121A2-D50F-4B25-8F1A-A2545C4923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61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4.xml"/><Relationship Id="rId2" Type="http://schemas.openxmlformats.org/officeDocument/2006/relationships/image" Target="../media/image6.png"/><Relationship Id="rId1" Type="http://schemas.openxmlformats.org/officeDocument/2006/relationships/tags" Target="../tags/tag73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tags" Target="../tags/tag75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jpeg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tags" Target="../tags/tag78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tags" Target="../tags/tag88.xml"/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81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90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9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8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-组合 1"/>
          <p:cNvGrpSpPr/>
          <p:nvPr>
            <p:custDataLst>
              <p:tags r:id="rId1"/>
            </p:custDataLst>
          </p:nvPr>
        </p:nvGrpSpPr>
        <p:grpSpPr>
          <a:xfrm>
            <a:off x="616515" y="388374"/>
            <a:ext cx="2255157" cy="2037622"/>
            <a:chOff x="616515" y="388374"/>
            <a:chExt cx="2255157" cy="2037622"/>
          </a:xfrm>
        </p:grpSpPr>
        <p:sp>
          <p:nvSpPr>
            <p:cNvPr id="16" name="PA-圆角矩形 15"/>
            <p:cNvSpPr/>
            <p:nvPr>
              <p:custDataLst>
                <p:tags r:id="rId2"/>
              </p:custDataLst>
            </p:nvPr>
          </p:nvSpPr>
          <p:spPr>
            <a:xfrm>
              <a:off x="859320" y="388374"/>
              <a:ext cx="1189399" cy="1189398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PA-圆角矩形 16"/>
            <p:cNvSpPr/>
            <p:nvPr>
              <p:custDataLst>
                <p:tags r:id="rId3"/>
              </p:custDataLst>
            </p:nvPr>
          </p:nvSpPr>
          <p:spPr>
            <a:xfrm>
              <a:off x="616515" y="1940387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PA-圆角矩形 18"/>
            <p:cNvSpPr/>
            <p:nvPr>
              <p:custDataLst>
                <p:tags r:id="rId4"/>
              </p:custDataLst>
            </p:nvPr>
          </p:nvSpPr>
          <p:spPr>
            <a:xfrm>
              <a:off x="2386063" y="473001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PA-圆角矩形 22"/>
            <p:cNvSpPr/>
            <p:nvPr>
              <p:custDataLst>
                <p:tags r:id="rId5"/>
              </p:custDataLst>
            </p:nvPr>
          </p:nvSpPr>
          <p:spPr>
            <a:xfrm>
              <a:off x="968410" y="983073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PA-标题 1"/>
          <p:cNvSpPr txBox="1"/>
          <p:nvPr>
            <p:custDataLst>
              <p:tags r:id="rId6"/>
            </p:custDataLst>
          </p:nvPr>
        </p:nvSpPr>
        <p:spPr>
          <a:xfrm>
            <a:off x="2386330" y="2384425"/>
            <a:ext cx="8093075" cy="2152650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>
            <a:lvl1pPr algn="ctr" defTabSz="121920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 Tiny Tina’s Wonderlands is addictive.</a:t>
            </a:r>
            <a:b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PA-组合 2"/>
          <p:cNvGrpSpPr/>
          <p:nvPr>
            <p:custDataLst>
              <p:tags r:id="rId7"/>
            </p:custDataLst>
          </p:nvPr>
        </p:nvGrpSpPr>
        <p:grpSpPr>
          <a:xfrm>
            <a:off x="10522533" y="5265196"/>
            <a:ext cx="728414" cy="994593"/>
            <a:chOff x="11061001" y="5636871"/>
            <a:chExt cx="728414" cy="994593"/>
          </a:xfrm>
        </p:grpSpPr>
        <p:sp>
          <p:nvSpPr>
            <p:cNvPr id="32" name="PA-圆角矩形 20"/>
            <p:cNvSpPr/>
            <p:nvPr>
              <p:custDataLst>
                <p:tags r:id="rId8"/>
              </p:custDataLst>
            </p:nvPr>
          </p:nvSpPr>
          <p:spPr>
            <a:xfrm>
              <a:off x="11061001" y="5993455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PA-圆角矩形 21"/>
            <p:cNvSpPr/>
            <p:nvPr>
              <p:custDataLst>
                <p:tags r:id="rId9"/>
              </p:custDataLst>
            </p:nvPr>
          </p:nvSpPr>
          <p:spPr>
            <a:xfrm>
              <a:off x="11303806" y="5636871"/>
              <a:ext cx="485609" cy="994593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98575" y="1377315"/>
            <a:ext cx="4451985" cy="4152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en-US" altLang="zh-CN" sz="1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Massive repeated elements</a:t>
            </a:r>
            <a:r>
              <a:rPr lang="zh-CN" altLang="en-US" sz="1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16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24295" y="1662430"/>
            <a:ext cx="5164455" cy="42678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93445" y="604520"/>
            <a:ext cx="9787890" cy="7727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2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The Pleasure of Self-increasement</a:t>
            </a:r>
            <a:r>
              <a:rPr lang="en-US" altLang="zh-CN" sz="32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32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232535" y="2037080"/>
            <a:ext cx="5120640" cy="1169035"/>
            <a:chOff x="1941" y="3208"/>
            <a:chExt cx="8064" cy="1841"/>
          </a:xfrm>
        </p:grpSpPr>
        <p:sp>
          <p:nvSpPr>
            <p:cNvPr id="5" name="文本框 4"/>
            <p:cNvSpPr txBox="1"/>
            <p:nvPr>
              <p:custDataLst>
                <p:tags r:id="rId2"/>
              </p:custDataLst>
            </p:nvPr>
          </p:nvSpPr>
          <p:spPr>
            <a:xfrm>
              <a:off x="1941" y="3208"/>
              <a:ext cx="8064" cy="1841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p>
              <a:pPr indent="457200" algn="just"/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Every map in tiny tina is full of massive elements, such as collectibles, side quest.</a:t>
              </a:r>
              <a:r>
                <a:rPr lang="en-US" altLang="zh-CN" sz="16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: 圆角 35"/>
            <p:cNvSpPr/>
            <p:nvPr>
              <p:custDataLst>
                <p:tags r:id="rId3"/>
              </p:custDataLst>
            </p:nvPr>
          </p:nvSpPr>
          <p:spPr>
            <a:xfrm>
              <a:off x="2488" y="3435"/>
              <a:ext cx="188" cy="19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232535" y="3251200"/>
            <a:ext cx="5120640" cy="1113790"/>
            <a:chOff x="1941" y="5120"/>
            <a:chExt cx="8064" cy="1754"/>
          </a:xfrm>
        </p:grpSpPr>
        <p:sp>
          <p:nvSpPr>
            <p:cNvPr id="2" name="文本框 1"/>
            <p:cNvSpPr txBox="1"/>
            <p:nvPr>
              <p:custDataLst>
                <p:tags r:id="rId4"/>
              </p:custDataLst>
            </p:nvPr>
          </p:nvSpPr>
          <p:spPr>
            <a:xfrm>
              <a:off x="1941" y="5120"/>
              <a:ext cx="8064" cy="1754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p>
              <a:pPr indent="457200" algn="just"/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When repeated in the elements, one can hear the voice from the abyss - don’t stop till dead.</a:t>
              </a:r>
              <a:endParaRPr lang="en-US" altLang="zh-CN" sz="2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: 圆角 35"/>
            <p:cNvSpPr/>
            <p:nvPr>
              <p:custDataLst>
                <p:tags r:id="rId5"/>
              </p:custDataLst>
            </p:nvPr>
          </p:nvSpPr>
          <p:spPr>
            <a:xfrm>
              <a:off x="2488" y="5301"/>
              <a:ext cx="188" cy="19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1152525" y="738505"/>
            <a:ext cx="70065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Pleasure </a:t>
            </a:r>
            <a:r>
              <a:rPr lang="en-US" altLang="zh-CN" sz="20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of Repetition</a:t>
            </a:r>
            <a:r>
              <a:rPr lang="en-US" altLang="zh-CN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80160" y="1336040"/>
            <a:ext cx="4451985" cy="4152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en-US" altLang="zh-CN" sz="2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Another example:TikTok</a:t>
            </a:r>
            <a:endParaRPr lang="en-US" altLang="zh-CN" sz="20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7520" y="1336040"/>
            <a:ext cx="4446270" cy="392620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232535" y="2037080"/>
            <a:ext cx="5330190" cy="1390650"/>
            <a:chOff x="1941" y="3208"/>
            <a:chExt cx="8394" cy="2190"/>
          </a:xfrm>
        </p:grpSpPr>
        <p:sp>
          <p:nvSpPr>
            <p:cNvPr id="5" name="文本框 4"/>
            <p:cNvSpPr txBox="1"/>
            <p:nvPr>
              <p:custDataLst>
                <p:tags r:id="rId2"/>
              </p:custDataLst>
            </p:nvPr>
          </p:nvSpPr>
          <p:spPr>
            <a:xfrm>
              <a:off x="1941" y="3208"/>
              <a:ext cx="8395" cy="2191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p>
              <a:pPr indent="457200" algn="just"/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TikTok, a short-form videos platform that is full of sexy women dancing, nonsensical plots, vulgar dogmatic opinions. </a:t>
              </a:r>
              <a:r>
                <a:rPr lang="en-US" altLang="zh-CN" sz="16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: 圆角 35"/>
            <p:cNvSpPr/>
            <p:nvPr>
              <p:custDataLst>
                <p:tags r:id="rId3"/>
              </p:custDataLst>
            </p:nvPr>
          </p:nvSpPr>
          <p:spPr>
            <a:xfrm>
              <a:off x="2488" y="3445"/>
              <a:ext cx="188" cy="19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232535" y="3428365"/>
            <a:ext cx="5120640" cy="638810"/>
            <a:chOff x="1941" y="5399"/>
            <a:chExt cx="8064" cy="1006"/>
          </a:xfrm>
        </p:grpSpPr>
        <p:sp>
          <p:nvSpPr>
            <p:cNvPr id="2" name="文本框 1"/>
            <p:cNvSpPr txBox="1"/>
            <p:nvPr>
              <p:custDataLst>
                <p:tags r:id="rId4"/>
              </p:custDataLst>
            </p:nvPr>
          </p:nvSpPr>
          <p:spPr>
            <a:xfrm>
              <a:off x="1941" y="5399"/>
              <a:ext cx="8064" cy="1007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p>
              <a:pPr indent="457200" algn="just"/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Hundreds of millions of population are addicted to it.</a:t>
              </a:r>
              <a:r>
                <a:rPr lang="en-US" altLang="zh-CN" sz="16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: 圆角 35"/>
            <p:cNvSpPr/>
            <p:nvPr>
              <p:custDataLst>
                <p:tags r:id="rId5"/>
              </p:custDataLst>
            </p:nvPr>
          </p:nvSpPr>
          <p:spPr>
            <a:xfrm>
              <a:off x="2488" y="5615"/>
              <a:ext cx="188" cy="19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232535" y="4287520"/>
            <a:ext cx="5120640" cy="639445"/>
            <a:chOff x="1941" y="6752"/>
            <a:chExt cx="8064" cy="1007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1941" y="6752"/>
              <a:ext cx="8064" cy="1007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p>
              <a:pPr indent="457200" algn="just"/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voice from abyss.</a:t>
              </a:r>
              <a:endParaRPr lang="en-US" altLang="zh-CN" sz="2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: 圆角 35"/>
            <p:cNvSpPr/>
            <p:nvPr>
              <p:custDataLst>
                <p:tags r:id="rId7"/>
              </p:custDataLst>
            </p:nvPr>
          </p:nvSpPr>
          <p:spPr>
            <a:xfrm>
              <a:off x="2488" y="6939"/>
              <a:ext cx="188" cy="19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-组合 1"/>
          <p:cNvGrpSpPr/>
          <p:nvPr>
            <p:custDataLst>
              <p:tags r:id="rId1"/>
            </p:custDataLst>
          </p:nvPr>
        </p:nvGrpSpPr>
        <p:grpSpPr>
          <a:xfrm>
            <a:off x="616515" y="388374"/>
            <a:ext cx="2255157" cy="2037622"/>
            <a:chOff x="616515" y="388374"/>
            <a:chExt cx="2255157" cy="2037622"/>
          </a:xfrm>
        </p:grpSpPr>
        <p:sp>
          <p:nvSpPr>
            <p:cNvPr id="16" name="PA-圆角矩形 15"/>
            <p:cNvSpPr/>
            <p:nvPr>
              <p:custDataLst>
                <p:tags r:id="rId2"/>
              </p:custDataLst>
            </p:nvPr>
          </p:nvSpPr>
          <p:spPr>
            <a:xfrm>
              <a:off x="859320" y="388374"/>
              <a:ext cx="1189399" cy="1189398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PA-圆角矩形 16"/>
            <p:cNvSpPr/>
            <p:nvPr>
              <p:custDataLst>
                <p:tags r:id="rId3"/>
              </p:custDataLst>
            </p:nvPr>
          </p:nvSpPr>
          <p:spPr>
            <a:xfrm>
              <a:off x="616515" y="1940387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PA-圆角矩形 18"/>
            <p:cNvSpPr/>
            <p:nvPr>
              <p:custDataLst>
                <p:tags r:id="rId4"/>
              </p:custDataLst>
            </p:nvPr>
          </p:nvSpPr>
          <p:spPr>
            <a:xfrm>
              <a:off x="2386063" y="473001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PA-圆角矩形 22"/>
            <p:cNvSpPr/>
            <p:nvPr>
              <p:custDataLst>
                <p:tags r:id="rId5"/>
              </p:custDataLst>
            </p:nvPr>
          </p:nvSpPr>
          <p:spPr>
            <a:xfrm>
              <a:off x="968410" y="983073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PA-标题 1"/>
          <p:cNvSpPr txBox="1"/>
          <p:nvPr>
            <p:custDataLst>
              <p:tags r:id="rId6"/>
            </p:custDataLst>
          </p:nvPr>
        </p:nvSpPr>
        <p:spPr>
          <a:xfrm>
            <a:off x="2137410" y="2352675"/>
            <a:ext cx="8691245" cy="2152650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 lnSpcReduction="10000"/>
          </a:bodyPr>
          <a:lstStyle>
            <a:lvl1pPr algn="ctr" defTabSz="121920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My father always says to me it is meaningless to play video games, no matter how many levels you beat, what do you think about it.</a:t>
            </a:r>
            <a:b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PA-组合 2"/>
          <p:cNvGrpSpPr/>
          <p:nvPr>
            <p:custDataLst>
              <p:tags r:id="rId7"/>
            </p:custDataLst>
          </p:nvPr>
        </p:nvGrpSpPr>
        <p:grpSpPr>
          <a:xfrm>
            <a:off x="10522533" y="5265196"/>
            <a:ext cx="728414" cy="994593"/>
            <a:chOff x="11061001" y="5636871"/>
            <a:chExt cx="728414" cy="994593"/>
          </a:xfrm>
        </p:grpSpPr>
        <p:sp>
          <p:nvSpPr>
            <p:cNvPr id="32" name="PA-圆角矩形 20"/>
            <p:cNvSpPr/>
            <p:nvPr>
              <p:custDataLst>
                <p:tags r:id="rId8"/>
              </p:custDataLst>
            </p:nvPr>
          </p:nvSpPr>
          <p:spPr>
            <a:xfrm>
              <a:off x="11061001" y="5993455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PA-圆角矩形 21"/>
            <p:cNvSpPr/>
            <p:nvPr>
              <p:custDataLst>
                <p:tags r:id="rId9"/>
              </p:custDataLst>
            </p:nvPr>
          </p:nvSpPr>
          <p:spPr>
            <a:xfrm>
              <a:off x="11303806" y="5636871"/>
              <a:ext cx="485609" cy="994593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1152525" y="738505"/>
            <a:ext cx="70065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Pleasure of Repetition</a:t>
            </a:r>
            <a:endParaRPr lang="en-US" altLang="zh-CN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287145" y="1901825"/>
            <a:ext cx="6029960" cy="70929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indent="457200" algn="just"/>
            <a:r>
              <a:rPr lang="en-US" altLang="zh-CN" sz="2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His point is wrong precisely because it is too right.</a:t>
            </a:r>
            <a:endParaRPr lang="en-US" altLang="zh-CN" sz="20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1287145" y="2580640"/>
            <a:ext cx="6029960" cy="64262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indent="457200" algn="just"/>
            <a:r>
              <a:rPr lang="en-US" altLang="zh-CN" sz="2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 saying this is precisely to avoid the problem itself.</a:t>
            </a:r>
            <a:endParaRPr lang="en-US" altLang="zh-CN" sz="20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1287145" y="3372485"/>
            <a:ext cx="6029960" cy="117665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indent="457200" algn="just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 is meaningful because it is meaningless, in other words, meaningless is its meaning. (meaning-less).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109650" y="236234"/>
            <a:ext cx="12192000" cy="6858000"/>
          </a:xfrm>
          <a:prstGeom prst="rect">
            <a:avLst/>
          </a:prstGeom>
          <a:solidFill>
            <a:srgbClr val="F2F2F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539337" y="834809"/>
            <a:ext cx="24364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Comparison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lang="zh-CN" altLang="en-US" sz="2800" b="1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259832" y="3103548"/>
            <a:ext cx="1044886" cy="958312"/>
            <a:chOff x="1259832" y="3103548"/>
            <a:chExt cx="1044886" cy="958312"/>
          </a:xfrm>
        </p:grpSpPr>
        <p:sp>
          <p:nvSpPr>
            <p:cNvPr id="25" name="矩形: 圆角 24"/>
            <p:cNvSpPr/>
            <p:nvPr/>
          </p:nvSpPr>
          <p:spPr>
            <a:xfrm rot="2700000">
              <a:off x="1259832" y="3103548"/>
              <a:ext cx="958312" cy="958312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: 圆角 5"/>
            <p:cNvSpPr/>
            <p:nvPr/>
          </p:nvSpPr>
          <p:spPr>
            <a:xfrm rot="18929365">
              <a:off x="1793144" y="3303437"/>
              <a:ext cx="511574" cy="511574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6539230" y="1647825"/>
            <a:ext cx="3890010" cy="14414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indent="457200" algn="just"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The key to the success of China's video game market is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+mn-ea"/>
              </a:rPr>
              <a:t>Comparison.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   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539230" y="3072130"/>
            <a:ext cx="3965575" cy="97345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indent="457200" algn="just"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+mn-ea"/>
              </a:rPr>
              <a:t>In other word, to Keep up with joneses</a:t>
            </a:r>
            <a:r>
              <a:rPr lang="en-US" altLang="zh-CN" sz="2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sz="20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60" y="653415"/>
            <a:ext cx="5125085" cy="563816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6539230" y="4124325"/>
            <a:ext cx="3965575" cy="118935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indent="457200" algn="just">
              <a:lnSpc>
                <a:spcPct val="150000"/>
              </a:lnSpc>
            </a:pPr>
            <a:r>
              <a:rPr lang="en-US" altLang="zh-CN" sz="2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sz="2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ssential core of China community</a:t>
            </a:r>
            <a:endParaRPr lang="en-US" altLang="zh-CN" sz="20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just">
              <a:lnSpc>
                <a:spcPct val="150000"/>
              </a:lnSpc>
            </a:pPr>
            <a:endParaRPr lang="en-US" altLang="zh-CN" sz="20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  <p:bldP spid="39" grpId="0" bldLvl="0" animBg="1"/>
      <p:bldP spid="8" grpId="0"/>
      <p:bldP spid="8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1020445" y="612775"/>
            <a:ext cx="70065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Comparison</a:t>
            </a:r>
            <a:endParaRPr lang="en-US" altLang="zh-CN" sz="28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232535" y="2037080"/>
            <a:ext cx="5120640" cy="81280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indent="457200" algn="just"/>
            <a:r>
              <a:rPr lang="en-US" altLang="zh-CN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 order to maintain MAU, online games force player to complete daily quests and daily login.  </a:t>
            </a:r>
            <a:endParaRPr lang="en-US" altLang="zh-CN" sz="16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32535" y="1247140"/>
            <a:ext cx="4816475" cy="4152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en-US" altLang="zh-CN" sz="1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Another example:Regulation of online games</a:t>
            </a:r>
            <a:endParaRPr lang="en-US" altLang="zh-CN" sz="16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232535" y="2849880"/>
            <a:ext cx="5120640" cy="63944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indent="457200" algn="just"/>
            <a:r>
              <a:rPr lang="en-US" altLang="zh-CN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 order to put players gaurd down, online games offer recharge bonus.</a:t>
            </a:r>
            <a:endParaRPr lang="en-US" altLang="zh-CN" sz="16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232535" y="3594100"/>
            <a:ext cx="5120640" cy="63944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indent="457200" algn="just"/>
            <a:r>
              <a:rPr lang="en-US" altLang="zh-CN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 repeating players, they are regulated.</a:t>
            </a:r>
            <a:endParaRPr lang="en-US" altLang="zh-CN" sz="16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575" y="1047750"/>
            <a:ext cx="4772025" cy="22472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5575" y="3371215"/>
            <a:ext cx="4750435" cy="2809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109650" y="236234"/>
            <a:ext cx="12192000" cy="6858000"/>
          </a:xfrm>
          <a:prstGeom prst="rect">
            <a:avLst/>
          </a:prstGeom>
          <a:solidFill>
            <a:srgbClr val="F2F2F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55015" y="542290"/>
            <a:ext cx="2653030" cy="8070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CN" sz="3600" b="1" dirty="0">
                <a:solidFill>
                  <a:schemeClr val="bg2">
                    <a:lumMod val="10000"/>
                  </a:schemeClr>
                </a:solidFill>
              </a:rPr>
              <a:t>Comparison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lang="zh-CN" altLang="en-US" sz="2800" b="1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259832" y="3103548"/>
            <a:ext cx="1044886" cy="958312"/>
            <a:chOff x="1259832" y="3103548"/>
            <a:chExt cx="1044886" cy="958312"/>
          </a:xfrm>
        </p:grpSpPr>
        <p:sp>
          <p:nvSpPr>
            <p:cNvPr id="25" name="矩形: 圆角 24"/>
            <p:cNvSpPr/>
            <p:nvPr/>
          </p:nvSpPr>
          <p:spPr>
            <a:xfrm rot="2700000">
              <a:off x="1259832" y="3103548"/>
              <a:ext cx="958312" cy="958312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: 圆角 5"/>
            <p:cNvSpPr/>
            <p:nvPr/>
          </p:nvSpPr>
          <p:spPr>
            <a:xfrm rot="18929365">
              <a:off x="1793144" y="3303437"/>
              <a:ext cx="511574" cy="511574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6594475" y="1530350"/>
            <a:ext cx="4011930" cy="12674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indent="457200"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Using a cheater to instant kill in a solo game is boring.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   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539230" y="2953385"/>
            <a:ext cx="3965575" cy="120396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indent="457200"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Spending dozens of thousands of dollars to instant kill in online games is exciting.</a:t>
            </a:r>
            <a:endParaRPr lang="en-US" altLang="zh-CN" sz="16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6539865" y="4260215"/>
            <a:ext cx="3965575" cy="171323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indent="457200"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When performing an instant kill, one needs to imagine the struggle of other players with monsters, it brings one climax.</a:t>
            </a:r>
            <a:endParaRPr lang="en-US" altLang="zh-CN" sz="16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755015" y="1699260"/>
          <a:ext cx="5655945" cy="233108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218055"/>
                <a:gridCol w="3437890"/>
              </a:tblGrid>
              <a:tr h="825500"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spc="120" baseline="0" dirty="0">
                          <a:solidFill>
                            <a:schemeClr val="bg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Type</a:t>
                      </a:r>
                      <a:endParaRPr lang="en-US" altLang="zh-CN" sz="1600" b="1" spc="120" baseline="0" dirty="0">
                        <a:solidFill>
                          <a:schemeClr val="bg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57150" marB="5715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spc="120" baseline="0" dirty="0">
                          <a:solidFill>
                            <a:schemeClr val="bg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Instant Kill</a:t>
                      </a:r>
                      <a:endParaRPr lang="en-US" altLang="zh-CN" sz="1600" b="1" spc="120" baseline="0" dirty="0">
                        <a:solidFill>
                          <a:schemeClr val="bg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57150" marB="5715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752475"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spc="12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Single</a:t>
                      </a:r>
                      <a:endParaRPr lang="en-US" altLang="zh-CN" sz="1400" b="0" spc="120" baseline="0" dirty="0">
                        <a:solidFill>
                          <a:schemeClr val="tx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57150" marB="5715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spc="12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boring</a:t>
                      </a:r>
                      <a:endParaRPr lang="en-US" altLang="zh-CN" sz="1400" b="0" spc="120" baseline="0" dirty="0">
                        <a:solidFill>
                          <a:schemeClr val="tx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57150" marB="5715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53110"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spc="12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黑体" panose="02010609060101010101" charset="-122"/>
                        </a:rPr>
                        <a:t>Multiple</a:t>
                      </a:r>
                      <a:endParaRPr lang="en-US" altLang="zh-CN" sz="1400" b="0" spc="120" baseline="0" dirty="0">
                        <a:solidFill>
                          <a:schemeClr val="tx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黑体" panose="02010609060101010101" charset="-122"/>
                      </a:endParaRPr>
                    </a:p>
                  </a:txBody>
                  <a:tcPr marL="177800" marR="177800" marT="57150" marB="5715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spc="12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黑体" panose="02010609060101010101" charset="-122"/>
                        </a:rPr>
                        <a:t>exciting</a:t>
                      </a:r>
                      <a:endParaRPr lang="en-US" altLang="zh-CN" sz="1400" b="0" spc="120" baseline="0" dirty="0">
                        <a:solidFill>
                          <a:schemeClr val="tx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黑体" panose="02010609060101010101" charset="-122"/>
                      </a:endParaRPr>
                    </a:p>
                  </a:txBody>
                  <a:tcPr marL="177800" marR="177800" marT="57150" marB="5715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975" y="4157345"/>
            <a:ext cx="3728720" cy="2273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-组合 1"/>
          <p:cNvGrpSpPr/>
          <p:nvPr>
            <p:custDataLst>
              <p:tags r:id="rId1"/>
            </p:custDataLst>
          </p:nvPr>
        </p:nvGrpSpPr>
        <p:grpSpPr>
          <a:xfrm>
            <a:off x="616515" y="388374"/>
            <a:ext cx="2255157" cy="2037622"/>
            <a:chOff x="616515" y="388374"/>
            <a:chExt cx="2255157" cy="2037622"/>
          </a:xfrm>
        </p:grpSpPr>
        <p:sp>
          <p:nvSpPr>
            <p:cNvPr id="16" name="PA-圆角矩形 15"/>
            <p:cNvSpPr/>
            <p:nvPr>
              <p:custDataLst>
                <p:tags r:id="rId2"/>
              </p:custDataLst>
            </p:nvPr>
          </p:nvSpPr>
          <p:spPr>
            <a:xfrm>
              <a:off x="859320" y="388374"/>
              <a:ext cx="1189399" cy="1189398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PA-圆角矩形 16"/>
            <p:cNvSpPr/>
            <p:nvPr>
              <p:custDataLst>
                <p:tags r:id="rId3"/>
              </p:custDataLst>
            </p:nvPr>
          </p:nvSpPr>
          <p:spPr>
            <a:xfrm>
              <a:off x="616515" y="1940387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PA-圆角矩形 18"/>
            <p:cNvSpPr/>
            <p:nvPr>
              <p:custDataLst>
                <p:tags r:id="rId4"/>
              </p:custDataLst>
            </p:nvPr>
          </p:nvSpPr>
          <p:spPr>
            <a:xfrm>
              <a:off x="2386063" y="473001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PA-圆角矩形 22"/>
            <p:cNvSpPr/>
            <p:nvPr>
              <p:custDataLst>
                <p:tags r:id="rId5"/>
              </p:custDataLst>
            </p:nvPr>
          </p:nvSpPr>
          <p:spPr>
            <a:xfrm>
              <a:off x="968410" y="983073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PA-标题 1"/>
          <p:cNvSpPr txBox="1"/>
          <p:nvPr>
            <p:custDataLst>
              <p:tags r:id="rId6"/>
            </p:custDataLst>
          </p:nvPr>
        </p:nvSpPr>
        <p:spPr>
          <a:xfrm>
            <a:off x="2137410" y="2352675"/>
            <a:ext cx="8691245" cy="2152650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 lnSpcReduction="10000"/>
          </a:bodyPr>
          <a:lstStyle>
            <a:lvl1pPr algn="ctr" defTabSz="121920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What do you think of the monetization system in mobile games nowadays?</a:t>
            </a:r>
            <a:b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PA-组合 2"/>
          <p:cNvGrpSpPr/>
          <p:nvPr>
            <p:custDataLst>
              <p:tags r:id="rId7"/>
            </p:custDataLst>
          </p:nvPr>
        </p:nvGrpSpPr>
        <p:grpSpPr>
          <a:xfrm>
            <a:off x="10522533" y="5265196"/>
            <a:ext cx="728414" cy="994593"/>
            <a:chOff x="11061001" y="5636871"/>
            <a:chExt cx="728414" cy="994593"/>
          </a:xfrm>
        </p:grpSpPr>
        <p:sp>
          <p:nvSpPr>
            <p:cNvPr id="32" name="PA-圆角矩形 20"/>
            <p:cNvSpPr/>
            <p:nvPr>
              <p:custDataLst>
                <p:tags r:id="rId8"/>
              </p:custDataLst>
            </p:nvPr>
          </p:nvSpPr>
          <p:spPr>
            <a:xfrm>
              <a:off x="11061001" y="5993455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PA-圆角矩形 21"/>
            <p:cNvSpPr/>
            <p:nvPr>
              <p:custDataLst>
                <p:tags r:id="rId9"/>
              </p:custDataLst>
            </p:nvPr>
          </p:nvSpPr>
          <p:spPr>
            <a:xfrm>
              <a:off x="11303806" y="5636871"/>
              <a:ext cx="485609" cy="994593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-组合 1"/>
          <p:cNvGrpSpPr/>
          <p:nvPr>
            <p:custDataLst>
              <p:tags r:id="rId1"/>
            </p:custDataLst>
          </p:nvPr>
        </p:nvGrpSpPr>
        <p:grpSpPr>
          <a:xfrm>
            <a:off x="616515" y="388374"/>
            <a:ext cx="2255157" cy="2037622"/>
            <a:chOff x="616515" y="388374"/>
            <a:chExt cx="2255157" cy="2037622"/>
          </a:xfrm>
        </p:grpSpPr>
        <p:sp>
          <p:nvSpPr>
            <p:cNvPr id="16" name="PA-圆角矩形 15"/>
            <p:cNvSpPr/>
            <p:nvPr>
              <p:custDataLst>
                <p:tags r:id="rId2"/>
              </p:custDataLst>
            </p:nvPr>
          </p:nvSpPr>
          <p:spPr>
            <a:xfrm>
              <a:off x="859320" y="388374"/>
              <a:ext cx="1189399" cy="1189398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PA-圆角矩形 16"/>
            <p:cNvSpPr/>
            <p:nvPr>
              <p:custDataLst>
                <p:tags r:id="rId3"/>
              </p:custDataLst>
            </p:nvPr>
          </p:nvSpPr>
          <p:spPr>
            <a:xfrm>
              <a:off x="616515" y="1940387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PA-圆角矩形 18"/>
            <p:cNvSpPr/>
            <p:nvPr>
              <p:custDataLst>
                <p:tags r:id="rId4"/>
              </p:custDataLst>
            </p:nvPr>
          </p:nvSpPr>
          <p:spPr>
            <a:xfrm>
              <a:off x="2386063" y="473001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PA-圆角矩形 22"/>
            <p:cNvSpPr/>
            <p:nvPr>
              <p:custDataLst>
                <p:tags r:id="rId5"/>
              </p:custDataLst>
            </p:nvPr>
          </p:nvSpPr>
          <p:spPr>
            <a:xfrm>
              <a:off x="968410" y="983073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PA-标题 1"/>
          <p:cNvSpPr txBox="1"/>
          <p:nvPr>
            <p:custDataLst>
              <p:tags r:id="rId6"/>
            </p:custDataLst>
          </p:nvPr>
        </p:nvSpPr>
        <p:spPr>
          <a:xfrm>
            <a:off x="2137410" y="2352675"/>
            <a:ext cx="8691245" cy="2152650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 lnSpcReduction="10000"/>
          </a:bodyPr>
          <a:lstStyle>
            <a:lvl1pPr algn="ctr" defTabSz="121920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What do you think of comparison. Do you like to compare yourself to others?</a:t>
            </a:r>
            <a:b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PA-组合 2"/>
          <p:cNvGrpSpPr/>
          <p:nvPr>
            <p:custDataLst>
              <p:tags r:id="rId7"/>
            </p:custDataLst>
          </p:nvPr>
        </p:nvGrpSpPr>
        <p:grpSpPr>
          <a:xfrm>
            <a:off x="10522533" y="5265196"/>
            <a:ext cx="728414" cy="994593"/>
            <a:chOff x="11061001" y="5636871"/>
            <a:chExt cx="728414" cy="994593"/>
          </a:xfrm>
        </p:grpSpPr>
        <p:sp>
          <p:nvSpPr>
            <p:cNvPr id="32" name="PA-圆角矩形 20"/>
            <p:cNvSpPr/>
            <p:nvPr>
              <p:custDataLst>
                <p:tags r:id="rId8"/>
              </p:custDataLst>
            </p:nvPr>
          </p:nvSpPr>
          <p:spPr>
            <a:xfrm>
              <a:off x="11061001" y="5993455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PA-圆角矩形 21"/>
            <p:cNvSpPr/>
            <p:nvPr>
              <p:custDataLst>
                <p:tags r:id="rId9"/>
              </p:custDataLst>
            </p:nvPr>
          </p:nvSpPr>
          <p:spPr>
            <a:xfrm>
              <a:off x="11303806" y="5636871"/>
              <a:ext cx="485609" cy="994593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>
            <p:custDataLst>
              <p:tags r:id="rId1"/>
            </p:custDataLst>
          </p:nvPr>
        </p:nvGrpSpPr>
        <p:grpSpPr>
          <a:xfrm>
            <a:off x="1706880" y="2323465"/>
            <a:ext cx="7660640" cy="563881"/>
            <a:chOff x="5446714" y="3989264"/>
            <a:chExt cx="5750581" cy="251697"/>
          </a:xfrm>
        </p:grpSpPr>
        <p:sp>
          <p:nvSpPr>
            <p:cNvPr id="33" name="文本框 32"/>
            <p:cNvSpPr txBox="1"/>
            <p:nvPr>
              <p:custDataLst>
                <p:tags r:id="rId2"/>
              </p:custDataLst>
            </p:nvPr>
          </p:nvSpPr>
          <p:spPr>
            <a:xfrm>
              <a:off x="5824239" y="3989264"/>
              <a:ext cx="5373056" cy="251697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l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Self-increasement</a:t>
              </a:r>
              <a:endParaRPr lang="en-US" altLang="zh-CN" sz="3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: 圆角 35"/>
            <p:cNvSpPr/>
            <p:nvPr>
              <p:custDataLst>
                <p:tags r:id="rId3"/>
              </p:custDataLst>
            </p:nvPr>
          </p:nvSpPr>
          <p:spPr>
            <a:xfrm>
              <a:off x="5446714" y="4080249"/>
              <a:ext cx="89614" cy="56122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1152525" y="738505"/>
            <a:ext cx="9787890" cy="7727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32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key factors that make it addictive </a:t>
            </a:r>
            <a:endParaRPr lang="en-US" altLang="zh-CN" sz="32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714500" y="3333750"/>
            <a:ext cx="4191000" cy="659130"/>
            <a:chOff x="2700" y="5250"/>
            <a:chExt cx="6600" cy="1038"/>
          </a:xfrm>
        </p:grpSpPr>
        <p:sp>
          <p:nvSpPr>
            <p:cNvPr id="2" name="文本框 1"/>
            <p:cNvSpPr txBox="1"/>
            <p:nvPr>
              <p:custDataLst>
                <p:tags r:id="rId4"/>
              </p:custDataLst>
            </p:nvPr>
          </p:nvSpPr>
          <p:spPr>
            <a:xfrm>
              <a:off x="3480" y="5250"/>
              <a:ext cx="5821" cy="1039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p>
              <a:pPr algn="l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Repetition</a:t>
              </a:r>
              <a:endParaRPr lang="en-US" altLang="zh-CN" sz="3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矩形: 圆角 35"/>
            <p:cNvSpPr/>
            <p:nvPr>
              <p:custDataLst>
                <p:tags r:id="rId5"/>
              </p:custDataLst>
            </p:nvPr>
          </p:nvSpPr>
          <p:spPr>
            <a:xfrm>
              <a:off x="2700" y="5671"/>
              <a:ext cx="188" cy="19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17930" y="1567180"/>
            <a:ext cx="6947535" cy="4152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the principle of self-increasement:</a:t>
            </a:r>
            <a:endParaRPr lang="en-US" altLang="zh-CN" sz="24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2160" y="575945"/>
            <a:ext cx="9787890" cy="7727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2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The Pleasure of Self-increasement</a:t>
            </a:r>
            <a:r>
              <a:rPr lang="en-US" altLang="zh-CN" sz="32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32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579880" y="2665730"/>
            <a:ext cx="7573645" cy="611505"/>
            <a:chOff x="2290" y="4002"/>
            <a:chExt cx="11927" cy="963"/>
          </a:xfrm>
        </p:grpSpPr>
        <p:sp>
          <p:nvSpPr>
            <p:cNvPr id="33" name="文本框 32"/>
            <p:cNvSpPr txBox="1"/>
            <p:nvPr>
              <p:custDataLst>
                <p:tags r:id="rId1"/>
              </p:custDataLst>
            </p:nvPr>
          </p:nvSpPr>
          <p:spPr>
            <a:xfrm>
              <a:off x="2290" y="4002"/>
              <a:ext cx="11927" cy="963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indent="457200" algn="l"/>
              <a:r>
                <a:rPr lang="en-US" altLang="zh-CN" b="1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Mindless self-increasement is a essential core of capitalism, the </a:t>
              </a:r>
              <a:r>
                <a:rPr lang="en-US" altLang="zh-CN" b="1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capitalism system self-increase itself by mediated spirits.</a:t>
              </a:r>
              <a:endParaRPr lang="en-US" altLang="zh-CN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: 圆角 35"/>
            <p:cNvSpPr/>
            <p:nvPr>
              <p:custDataLst>
                <p:tags r:id="rId2"/>
              </p:custDataLst>
            </p:nvPr>
          </p:nvSpPr>
          <p:spPr>
            <a:xfrm>
              <a:off x="2804" y="4217"/>
              <a:ext cx="188" cy="19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653540" y="3820160"/>
            <a:ext cx="7573645" cy="611505"/>
            <a:chOff x="2290" y="4002"/>
            <a:chExt cx="11927" cy="963"/>
          </a:xfrm>
        </p:grpSpPr>
        <p:sp>
          <p:nvSpPr>
            <p:cNvPr id="6" name="文本框 5"/>
            <p:cNvSpPr txBox="1"/>
            <p:nvPr>
              <p:custDataLst>
                <p:tags r:id="rId3"/>
              </p:custDataLst>
            </p:nvPr>
          </p:nvSpPr>
          <p:spPr>
            <a:xfrm>
              <a:off x="2290" y="4002"/>
              <a:ext cx="11927" cy="963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p>
              <a:pPr indent="457200" algn="l"/>
              <a:r>
                <a:rPr lang="en-US" altLang="zh-CN" b="1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This system breaks the spirits into two parts, that are sadists and masochists.</a:t>
              </a:r>
              <a:r>
                <a:rPr lang="en-US" altLang="zh-CN" sz="1200" b="1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</a:t>
              </a:r>
              <a:endParaRPr lang="en-US" altLang="zh-CN" sz="12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矩形: 圆角 35"/>
            <p:cNvSpPr/>
            <p:nvPr>
              <p:custDataLst>
                <p:tags r:id="rId4"/>
              </p:custDataLst>
            </p:nvPr>
          </p:nvSpPr>
          <p:spPr>
            <a:xfrm>
              <a:off x="2748" y="4187"/>
              <a:ext cx="188" cy="19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69940" y="1662430"/>
            <a:ext cx="5085715" cy="28511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24280" y="1452880"/>
            <a:ext cx="2052955" cy="4152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en-US" altLang="zh-CN" sz="2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Level system:</a:t>
            </a:r>
            <a:endParaRPr lang="en-US" altLang="zh-CN" sz="20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72160" y="523875"/>
            <a:ext cx="9787890" cy="7727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2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The Pleasure of Self-increasement</a:t>
            </a:r>
            <a:r>
              <a:rPr lang="en-US" altLang="zh-CN" sz="32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32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224280" y="2024380"/>
            <a:ext cx="4275455" cy="269367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indent="457200" algn="just"/>
            <a:r>
              <a:rPr lang="en-US" altLang="zh-CN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level system is a ideal capitalism system because of it certainty, every action is rewarded. Every monster is killed, </a:t>
            </a:r>
            <a:r>
              <a:rPr lang="en-US" altLang="zh-CN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every quest is completed</a:t>
            </a:r>
            <a:r>
              <a:rPr lang="en-US" altLang="zh-CN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generates </a:t>
            </a:r>
            <a:r>
              <a:rPr lang="en-US" altLang="zh-CN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experience points. After getting enough exp, a skill point is rewarded, one can buy new skill with the skill point, with a higher level, High level items can drop from battlefield.</a:t>
            </a:r>
            <a:endParaRPr lang="en-US" altLang="zh-CN" sz="16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24280" y="1452880"/>
            <a:ext cx="4276090" cy="4152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en-US" altLang="zh-CN" sz="2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The opposite case</a:t>
            </a: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sz="2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education</a:t>
            </a:r>
            <a:endParaRPr lang="en-US" altLang="zh-CN" sz="20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72160" y="523875"/>
            <a:ext cx="9787890" cy="7727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2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The Pleasure of Self-increasement</a:t>
            </a:r>
            <a:r>
              <a:rPr lang="en-US" altLang="zh-CN" sz="32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32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3135" y="1741805"/>
            <a:ext cx="4349750" cy="337502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224280" y="2205355"/>
            <a:ext cx="4331335" cy="687070"/>
            <a:chOff x="2290" y="4002"/>
            <a:chExt cx="6821" cy="1992"/>
          </a:xfrm>
        </p:grpSpPr>
        <p:sp>
          <p:nvSpPr>
            <p:cNvPr id="33" name="文本框 32"/>
            <p:cNvSpPr txBox="1"/>
            <p:nvPr>
              <p:custDataLst>
                <p:tags r:id="rId2"/>
              </p:custDataLst>
            </p:nvPr>
          </p:nvSpPr>
          <p:spPr>
            <a:xfrm>
              <a:off x="2290" y="4002"/>
              <a:ext cx="6821" cy="1992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p>
              <a:pPr indent="457200" algn="just"/>
              <a:r>
                <a:rPr lang="en-US" altLang="zh-CN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Students are teached to achieve higher grades(marks) in China.</a:t>
              </a:r>
              <a:endParaRPr lang="en-US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: 圆角 35"/>
            <p:cNvSpPr/>
            <p:nvPr>
              <p:custDataLst>
                <p:tags r:id="rId3"/>
              </p:custDataLst>
            </p:nvPr>
          </p:nvSpPr>
          <p:spPr>
            <a:xfrm>
              <a:off x="2864" y="4355"/>
              <a:ext cx="179" cy="34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291590" y="2996565"/>
            <a:ext cx="4330700" cy="923290"/>
            <a:chOff x="2033" y="5086"/>
            <a:chExt cx="6820" cy="1454"/>
          </a:xfrm>
        </p:grpSpPr>
        <p:sp>
          <p:nvSpPr>
            <p:cNvPr id="8" name="文本框 7"/>
            <p:cNvSpPr txBox="1"/>
            <p:nvPr>
              <p:custDataLst>
                <p:tags r:id="rId4"/>
              </p:custDataLst>
            </p:nvPr>
          </p:nvSpPr>
          <p:spPr>
            <a:xfrm>
              <a:off x="2033" y="5086"/>
              <a:ext cx="6821" cy="1455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p>
              <a:pPr indent="457200" algn="just"/>
              <a:r>
                <a:rPr lang="en-US" altLang="zh-CN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But marks is a relative, dynamic value which depend on competition between students.</a:t>
              </a:r>
              <a:endParaRPr lang="en-US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: 圆角 35"/>
            <p:cNvSpPr/>
            <p:nvPr>
              <p:custDataLst>
                <p:tags r:id="rId5"/>
              </p:custDataLst>
            </p:nvPr>
          </p:nvSpPr>
          <p:spPr>
            <a:xfrm>
              <a:off x="2535" y="5307"/>
              <a:ext cx="179" cy="18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232535" y="3946525"/>
            <a:ext cx="4330700" cy="923290"/>
            <a:chOff x="2033" y="5086"/>
            <a:chExt cx="6820" cy="1454"/>
          </a:xfrm>
        </p:grpSpPr>
        <p:sp>
          <p:nvSpPr>
            <p:cNvPr id="19" name="文本框 18"/>
            <p:cNvSpPr txBox="1"/>
            <p:nvPr>
              <p:custDataLst>
                <p:tags r:id="rId6"/>
              </p:custDataLst>
            </p:nvPr>
          </p:nvSpPr>
          <p:spPr>
            <a:xfrm>
              <a:off x="2033" y="5086"/>
              <a:ext cx="6821" cy="1455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p>
              <a:pPr indent="457200" algn="just"/>
              <a:r>
                <a:rPr lang="en-US" altLang="zh-CN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That is to say, the bulk of students are frustrated in this system.</a:t>
              </a:r>
              <a:endParaRPr lang="en-US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: 圆角 35"/>
            <p:cNvSpPr/>
            <p:nvPr>
              <p:custDataLst>
                <p:tags r:id="rId7"/>
              </p:custDataLst>
            </p:nvPr>
          </p:nvSpPr>
          <p:spPr>
            <a:xfrm>
              <a:off x="2535" y="5307"/>
              <a:ext cx="179" cy="18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291590" y="4712335"/>
            <a:ext cx="4039870" cy="509270"/>
            <a:chOff x="2033" y="5086"/>
            <a:chExt cx="6362" cy="802"/>
          </a:xfrm>
        </p:grpSpPr>
        <p:sp>
          <p:nvSpPr>
            <p:cNvPr id="23" name="文本框 22"/>
            <p:cNvSpPr txBox="1"/>
            <p:nvPr>
              <p:custDataLst>
                <p:tags r:id="rId8"/>
              </p:custDataLst>
            </p:nvPr>
          </p:nvSpPr>
          <p:spPr>
            <a:xfrm>
              <a:off x="2033" y="5086"/>
              <a:ext cx="6362" cy="802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p>
              <a:pPr indent="457200" algn="l"/>
              <a:r>
                <a:rPr lang="en-US" altLang="zh-CN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Only minority is rewarded.</a:t>
              </a:r>
              <a:endParaRPr lang="en-US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: 圆角 35"/>
            <p:cNvSpPr/>
            <p:nvPr>
              <p:custDataLst>
                <p:tags r:id="rId9"/>
              </p:custDataLst>
            </p:nvPr>
          </p:nvSpPr>
          <p:spPr>
            <a:xfrm>
              <a:off x="2442" y="5307"/>
              <a:ext cx="179" cy="18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-组合 1"/>
          <p:cNvGrpSpPr/>
          <p:nvPr>
            <p:custDataLst>
              <p:tags r:id="rId1"/>
            </p:custDataLst>
          </p:nvPr>
        </p:nvGrpSpPr>
        <p:grpSpPr>
          <a:xfrm>
            <a:off x="616515" y="388374"/>
            <a:ext cx="2255157" cy="2037622"/>
            <a:chOff x="616515" y="388374"/>
            <a:chExt cx="2255157" cy="2037622"/>
          </a:xfrm>
        </p:grpSpPr>
        <p:sp>
          <p:nvSpPr>
            <p:cNvPr id="16" name="PA-圆角矩形 15"/>
            <p:cNvSpPr/>
            <p:nvPr>
              <p:custDataLst>
                <p:tags r:id="rId2"/>
              </p:custDataLst>
            </p:nvPr>
          </p:nvSpPr>
          <p:spPr>
            <a:xfrm>
              <a:off x="859320" y="388374"/>
              <a:ext cx="1189399" cy="1189398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PA-圆角矩形 16"/>
            <p:cNvSpPr/>
            <p:nvPr>
              <p:custDataLst>
                <p:tags r:id="rId3"/>
              </p:custDataLst>
            </p:nvPr>
          </p:nvSpPr>
          <p:spPr>
            <a:xfrm>
              <a:off x="616515" y="1940387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PA-圆角矩形 18"/>
            <p:cNvSpPr/>
            <p:nvPr>
              <p:custDataLst>
                <p:tags r:id="rId4"/>
              </p:custDataLst>
            </p:nvPr>
          </p:nvSpPr>
          <p:spPr>
            <a:xfrm>
              <a:off x="2386063" y="473001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PA-圆角矩形 22"/>
            <p:cNvSpPr/>
            <p:nvPr>
              <p:custDataLst>
                <p:tags r:id="rId5"/>
              </p:custDataLst>
            </p:nvPr>
          </p:nvSpPr>
          <p:spPr>
            <a:xfrm>
              <a:off x="968410" y="983073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PA-标题 1"/>
          <p:cNvSpPr txBox="1"/>
          <p:nvPr>
            <p:custDataLst>
              <p:tags r:id="rId6"/>
            </p:custDataLst>
          </p:nvPr>
        </p:nvSpPr>
        <p:spPr>
          <a:xfrm>
            <a:off x="2137410" y="2352675"/>
            <a:ext cx="8691245" cy="2152650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 lnSpcReduction="10000"/>
          </a:bodyPr>
          <a:lstStyle>
            <a:lvl1pPr algn="ctr" defTabSz="121920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 you think students who obsess with video games are lazy?</a:t>
            </a:r>
            <a:b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PA-组合 2"/>
          <p:cNvGrpSpPr/>
          <p:nvPr>
            <p:custDataLst>
              <p:tags r:id="rId7"/>
            </p:custDataLst>
          </p:nvPr>
        </p:nvGrpSpPr>
        <p:grpSpPr>
          <a:xfrm>
            <a:off x="10522533" y="5265196"/>
            <a:ext cx="728414" cy="994593"/>
            <a:chOff x="11061001" y="5636871"/>
            <a:chExt cx="728414" cy="994593"/>
          </a:xfrm>
        </p:grpSpPr>
        <p:sp>
          <p:nvSpPr>
            <p:cNvPr id="32" name="PA-圆角矩形 20"/>
            <p:cNvSpPr/>
            <p:nvPr>
              <p:custDataLst>
                <p:tags r:id="rId8"/>
              </p:custDataLst>
            </p:nvPr>
          </p:nvSpPr>
          <p:spPr>
            <a:xfrm>
              <a:off x="11061001" y="5993455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PA-圆角矩形 21"/>
            <p:cNvSpPr/>
            <p:nvPr>
              <p:custDataLst>
                <p:tags r:id="rId9"/>
              </p:custDataLst>
            </p:nvPr>
          </p:nvSpPr>
          <p:spPr>
            <a:xfrm>
              <a:off x="11303806" y="5636871"/>
              <a:ext cx="485609" cy="994593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409305" y="4087495"/>
            <a:ext cx="1929130" cy="1372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en-US" sz="8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NO</a:t>
            </a:r>
            <a:endParaRPr lang="en-US" sz="80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82015" y="516890"/>
            <a:ext cx="9787890" cy="7727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2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The Pleasure of Self-increasement</a:t>
            </a:r>
            <a:r>
              <a:rPr lang="en-US" altLang="zh-CN" sz="32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32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287145" y="1901825"/>
            <a:ext cx="6029960" cy="642620"/>
            <a:chOff x="2027" y="2995"/>
            <a:chExt cx="9496" cy="1012"/>
          </a:xfrm>
        </p:grpSpPr>
        <p:sp>
          <p:nvSpPr>
            <p:cNvPr id="5" name="文本框 4"/>
            <p:cNvSpPr txBox="1"/>
            <p:nvPr>
              <p:custDataLst>
                <p:tags r:id="rId1"/>
              </p:custDataLst>
            </p:nvPr>
          </p:nvSpPr>
          <p:spPr>
            <a:xfrm>
              <a:off x="2027" y="2995"/>
              <a:ext cx="9496" cy="1012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p>
              <a:pPr indent="457200" algn="just"/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they obsess with video games precisely because they are too diligent.</a:t>
              </a:r>
              <a:endParaRPr lang="en-US" altLang="zh-CN" sz="2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: 圆角 35"/>
            <p:cNvSpPr/>
            <p:nvPr>
              <p:custDataLst>
                <p:tags r:id="rId2"/>
              </p:custDataLst>
            </p:nvPr>
          </p:nvSpPr>
          <p:spPr>
            <a:xfrm>
              <a:off x="2502" y="3214"/>
              <a:ext cx="179" cy="18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287145" y="2834640"/>
            <a:ext cx="6029960" cy="642620"/>
            <a:chOff x="2027" y="4116"/>
            <a:chExt cx="9496" cy="1012"/>
          </a:xfrm>
        </p:grpSpPr>
        <p:sp>
          <p:nvSpPr>
            <p:cNvPr id="8" name="文本框 7"/>
            <p:cNvSpPr txBox="1"/>
            <p:nvPr>
              <p:custDataLst>
                <p:tags r:id="rId3"/>
              </p:custDataLst>
            </p:nvPr>
          </p:nvSpPr>
          <p:spPr>
            <a:xfrm>
              <a:off x="2027" y="4116"/>
              <a:ext cx="9496" cy="1012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p>
              <a:pPr indent="457200" algn="just"/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they are too eager to get good marks.</a:t>
              </a:r>
              <a:endParaRPr lang="en-US" altLang="zh-CN" sz="2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: 圆角 35"/>
            <p:cNvSpPr/>
            <p:nvPr>
              <p:custDataLst>
                <p:tags r:id="rId4"/>
              </p:custDataLst>
            </p:nvPr>
          </p:nvSpPr>
          <p:spPr>
            <a:xfrm>
              <a:off x="2502" y="4355"/>
              <a:ext cx="179" cy="18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287145" y="3629660"/>
            <a:ext cx="6288405" cy="851535"/>
            <a:chOff x="2027" y="4755"/>
            <a:chExt cx="9903" cy="1341"/>
          </a:xfrm>
        </p:grpSpPr>
        <p:sp>
          <p:nvSpPr>
            <p:cNvPr id="9" name="文本框 8"/>
            <p:cNvSpPr txBox="1"/>
            <p:nvPr>
              <p:custDataLst>
                <p:tags r:id="rId5"/>
              </p:custDataLst>
            </p:nvPr>
          </p:nvSpPr>
          <p:spPr>
            <a:xfrm>
              <a:off x="2027" y="4755"/>
              <a:ext cx="9903" cy="1341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p>
              <a:pPr indent="457200" algn="just"/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they indeed get good marks in game systems.</a:t>
              </a:r>
              <a:endParaRPr lang="en-US" altLang="zh-CN" sz="2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: 圆角 35"/>
            <p:cNvSpPr/>
            <p:nvPr>
              <p:custDataLst>
                <p:tags r:id="rId6"/>
              </p:custDataLst>
            </p:nvPr>
          </p:nvSpPr>
          <p:spPr>
            <a:xfrm>
              <a:off x="2523" y="4971"/>
              <a:ext cx="179" cy="18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24280" y="1296670"/>
            <a:ext cx="6207125" cy="8629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Another example:King of Salted Fish(</a:t>
            </a:r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咸鱼之王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lang="en-US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45400" y="1179195"/>
            <a:ext cx="2360295" cy="49371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93445" y="523875"/>
            <a:ext cx="9787890" cy="7727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2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The Pleasure of Self-increasement</a:t>
            </a:r>
            <a:r>
              <a:rPr lang="en-US" altLang="zh-CN" sz="32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32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232535" y="2159635"/>
            <a:ext cx="5617210" cy="642620"/>
            <a:chOff x="1941" y="2618"/>
            <a:chExt cx="8846" cy="1012"/>
          </a:xfrm>
        </p:grpSpPr>
        <p:sp>
          <p:nvSpPr>
            <p:cNvPr id="5" name="文本框 4"/>
            <p:cNvSpPr txBox="1"/>
            <p:nvPr>
              <p:custDataLst>
                <p:tags r:id="rId2"/>
              </p:custDataLst>
            </p:nvPr>
          </p:nvSpPr>
          <p:spPr>
            <a:xfrm>
              <a:off x="1941" y="2618"/>
              <a:ext cx="8846" cy="1012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p>
              <a:pPr indent="457200" algn="just"/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"King of Salted Fish" is an automatic placement mobile game. </a:t>
              </a:r>
              <a:endParaRPr lang="en-US" altLang="zh-CN" sz="2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: 圆角 35"/>
            <p:cNvSpPr/>
            <p:nvPr>
              <p:custDataLst>
                <p:tags r:id="rId3"/>
              </p:custDataLst>
            </p:nvPr>
          </p:nvSpPr>
          <p:spPr>
            <a:xfrm>
              <a:off x="2502" y="2798"/>
              <a:ext cx="179" cy="18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155065" y="3317240"/>
            <a:ext cx="5772785" cy="1123315"/>
            <a:chOff x="1941" y="3630"/>
            <a:chExt cx="9091" cy="1769"/>
          </a:xfrm>
        </p:grpSpPr>
        <p:sp>
          <p:nvSpPr>
            <p:cNvPr id="2" name="文本框 1"/>
            <p:cNvSpPr txBox="1"/>
            <p:nvPr>
              <p:custDataLst>
                <p:tags r:id="rId4"/>
              </p:custDataLst>
            </p:nvPr>
          </p:nvSpPr>
          <p:spPr>
            <a:xfrm>
              <a:off x="1941" y="3630"/>
              <a:ext cx="9091" cy="1769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p>
              <a:pPr indent="457200" algn="just"/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is a completely automatic self-increasement system which you can spend money to quicken the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self-increasement.</a:t>
              </a:r>
              <a:endParaRPr lang="en-US" altLang="zh-CN" sz="2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: 圆角 35"/>
            <p:cNvSpPr/>
            <p:nvPr>
              <p:custDataLst>
                <p:tags r:id="rId5"/>
              </p:custDataLst>
            </p:nvPr>
          </p:nvSpPr>
          <p:spPr>
            <a:xfrm>
              <a:off x="2502" y="3809"/>
              <a:ext cx="179" cy="18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17930" y="1567180"/>
            <a:ext cx="6947535" cy="4152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the principle of </a:t>
            </a:r>
            <a:r>
              <a:rPr lang="en-US" altLang="zh-CN" sz="24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Repetition</a:t>
            </a:r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</a:t>
            </a:r>
            <a:endParaRPr lang="en-US" altLang="zh-CN" sz="24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2160" y="575945"/>
            <a:ext cx="9787890" cy="7727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2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The Pleasure of Self-increasement</a:t>
            </a:r>
            <a:r>
              <a:rPr lang="en-US" altLang="zh-CN" sz="32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32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579880" y="2665730"/>
            <a:ext cx="7573645" cy="611505"/>
            <a:chOff x="2290" y="4002"/>
            <a:chExt cx="11927" cy="963"/>
          </a:xfrm>
        </p:grpSpPr>
        <p:sp>
          <p:nvSpPr>
            <p:cNvPr id="33" name="文本框 32"/>
            <p:cNvSpPr txBox="1"/>
            <p:nvPr>
              <p:custDataLst>
                <p:tags r:id="rId1"/>
              </p:custDataLst>
            </p:nvPr>
          </p:nvSpPr>
          <p:spPr>
            <a:xfrm>
              <a:off x="2290" y="4002"/>
              <a:ext cx="11927" cy="963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indent="457200" algn="l"/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Repetition is the nature of human being.</a:t>
              </a:r>
              <a:endParaRPr lang="en-US" altLang="zh-CN" sz="2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: 圆角 35"/>
            <p:cNvSpPr/>
            <p:nvPr>
              <p:custDataLst>
                <p:tags r:id="rId2"/>
              </p:custDataLst>
            </p:nvPr>
          </p:nvSpPr>
          <p:spPr>
            <a:xfrm>
              <a:off x="2804" y="4217"/>
              <a:ext cx="188" cy="19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653540" y="3820160"/>
            <a:ext cx="7573645" cy="611505"/>
            <a:chOff x="2290" y="4002"/>
            <a:chExt cx="11927" cy="963"/>
          </a:xfrm>
        </p:grpSpPr>
        <p:sp>
          <p:nvSpPr>
            <p:cNvPr id="6" name="文本框 5"/>
            <p:cNvSpPr txBox="1"/>
            <p:nvPr>
              <p:custDataLst>
                <p:tags r:id="rId3"/>
              </p:custDataLst>
            </p:nvPr>
          </p:nvSpPr>
          <p:spPr>
            <a:xfrm>
              <a:off x="2290" y="4002"/>
              <a:ext cx="11927" cy="963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p>
              <a:pPr indent="457200" algn="l"/>
              <a:r>
                <a:rPr lang="en-US" altLang="zh-CN" b="1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It is the death driving force from the abyss. </a:t>
              </a:r>
              <a:r>
                <a:rPr lang="en-US" altLang="zh-CN" sz="1200" b="1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</a:t>
              </a:r>
              <a:endParaRPr lang="en-US" altLang="zh-CN" sz="12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矩形: 圆角 35"/>
            <p:cNvSpPr/>
            <p:nvPr>
              <p:custDataLst>
                <p:tags r:id="rId4"/>
              </p:custDataLst>
            </p:nvPr>
          </p:nvSpPr>
          <p:spPr>
            <a:xfrm>
              <a:off x="2748" y="4187"/>
              <a:ext cx="188" cy="19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PA" val="v5.2.11"/>
</p:tagLst>
</file>

<file path=ppt/tags/tag10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11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12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13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14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15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16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17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18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19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2.xml><?xml version="1.0" encoding="utf-8"?>
<p:tagLst xmlns:p="http://schemas.openxmlformats.org/presentationml/2006/main">
  <p:tag name="PA" val="v5.2.11"/>
</p:tagLst>
</file>

<file path=ppt/tags/tag20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21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22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23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24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25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26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27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28.xml><?xml version="1.0" encoding="utf-8"?>
<p:tagLst xmlns:p="http://schemas.openxmlformats.org/presentationml/2006/main">
  <p:tag name="PA" val="v5.2.11"/>
</p:tagLst>
</file>

<file path=ppt/tags/tag29.xml><?xml version="1.0" encoding="utf-8"?>
<p:tagLst xmlns:p="http://schemas.openxmlformats.org/presentationml/2006/main">
  <p:tag name="PA" val="v5.2.11"/>
</p:tagLst>
</file>

<file path=ppt/tags/tag3.xml><?xml version="1.0" encoding="utf-8"?>
<p:tagLst xmlns:p="http://schemas.openxmlformats.org/presentationml/2006/main">
  <p:tag name="PA" val="v5.2.11"/>
</p:tagLst>
</file>

<file path=ppt/tags/tag30.xml><?xml version="1.0" encoding="utf-8"?>
<p:tagLst xmlns:p="http://schemas.openxmlformats.org/presentationml/2006/main">
  <p:tag name="PA" val="v5.2.11"/>
</p:tagLst>
</file>

<file path=ppt/tags/tag31.xml><?xml version="1.0" encoding="utf-8"?>
<p:tagLst xmlns:p="http://schemas.openxmlformats.org/presentationml/2006/main">
  <p:tag name="PA" val="v5.2.11"/>
</p:tagLst>
</file>

<file path=ppt/tags/tag32.xml><?xml version="1.0" encoding="utf-8"?>
<p:tagLst xmlns:p="http://schemas.openxmlformats.org/presentationml/2006/main">
  <p:tag name="PA" val="v5.2.11"/>
</p:tagLst>
</file>

<file path=ppt/tags/tag33.xml><?xml version="1.0" encoding="utf-8"?>
<p:tagLst xmlns:p="http://schemas.openxmlformats.org/presentationml/2006/main">
  <p:tag name="PA" val="v5.2.11"/>
</p:tagLst>
</file>

<file path=ppt/tags/tag34.xml><?xml version="1.0" encoding="utf-8"?>
<p:tagLst xmlns:p="http://schemas.openxmlformats.org/presentationml/2006/main">
  <p:tag name="PA" val="v5.2.11"/>
</p:tagLst>
</file>

<file path=ppt/tags/tag35.xml><?xml version="1.0" encoding="utf-8"?>
<p:tagLst xmlns:p="http://schemas.openxmlformats.org/presentationml/2006/main">
  <p:tag name="PA" val="v5.2.11"/>
</p:tagLst>
</file>

<file path=ppt/tags/tag36.xml><?xml version="1.0" encoding="utf-8"?>
<p:tagLst xmlns:p="http://schemas.openxmlformats.org/presentationml/2006/main">
  <p:tag name="PA" val="v5.2.11"/>
</p:tagLst>
</file>

<file path=ppt/tags/tag37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38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39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4.xml><?xml version="1.0" encoding="utf-8"?>
<p:tagLst xmlns:p="http://schemas.openxmlformats.org/presentationml/2006/main">
  <p:tag name="PA" val="v5.2.11"/>
</p:tagLst>
</file>

<file path=ppt/tags/tag40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41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42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43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44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45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46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47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48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49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5.xml><?xml version="1.0" encoding="utf-8"?>
<p:tagLst xmlns:p="http://schemas.openxmlformats.org/presentationml/2006/main">
  <p:tag name="PA" val="v5.2.11"/>
</p:tagLst>
</file>

<file path=ppt/tags/tag50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51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52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53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54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55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56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57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58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59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6.xml><?xml version="1.0" encoding="utf-8"?>
<p:tagLst xmlns:p="http://schemas.openxmlformats.org/presentationml/2006/main">
  <p:tag name="PA" val="v5.2.11"/>
</p:tagLst>
</file>

<file path=ppt/tags/tag60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61.xml><?xml version="1.0" encoding="utf-8"?>
<p:tagLst xmlns:p="http://schemas.openxmlformats.org/presentationml/2006/main">
  <p:tag name="PA" val="v5.2.11"/>
</p:tagLst>
</file>

<file path=ppt/tags/tag62.xml><?xml version="1.0" encoding="utf-8"?>
<p:tagLst xmlns:p="http://schemas.openxmlformats.org/presentationml/2006/main">
  <p:tag name="PA" val="v5.2.11"/>
</p:tagLst>
</file>

<file path=ppt/tags/tag63.xml><?xml version="1.0" encoding="utf-8"?>
<p:tagLst xmlns:p="http://schemas.openxmlformats.org/presentationml/2006/main">
  <p:tag name="PA" val="v5.2.11"/>
</p:tagLst>
</file>

<file path=ppt/tags/tag64.xml><?xml version="1.0" encoding="utf-8"?>
<p:tagLst xmlns:p="http://schemas.openxmlformats.org/presentationml/2006/main">
  <p:tag name="PA" val="v5.2.11"/>
</p:tagLst>
</file>

<file path=ppt/tags/tag65.xml><?xml version="1.0" encoding="utf-8"?>
<p:tagLst xmlns:p="http://schemas.openxmlformats.org/presentationml/2006/main">
  <p:tag name="PA" val="v5.2.11"/>
</p:tagLst>
</file>

<file path=ppt/tags/tag66.xml><?xml version="1.0" encoding="utf-8"?>
<p:tagLst xmlns:p="http://schemas.openxmlformats.org/presentationml/2006/main">
  <p:tag name="PA" val="v5.2.11"/>
</p:tagLst>
</file>

<file path=ppt/tags/tag67.xml><?xml version="1.0" encoding="utf-8"?>
<p:tagLst xmlns:p="http://schemas.openxmlformats.org/presentationml/2006/main">
  <p:tag name="PA" val="v5.2.11"/>
</p:tagLst>
</file>

<file path=ppt/tags/tag68.xml><?xml version="1.0" encoding="utf-8"?>
<p:tagLst xmlns:p="http://schemas.openxmlformats.org/presentationml/2006/main">
  <p:tag name="PA" val="v5.2.11"/>
</p:tagLst>
</file>

<file path=ppt/tags/tag69.xml><?xml version="1.0" encoding="utf-8"?>
<p:tagLst xmlns:p="http://schemas.openxmlformats.org/presentationml/2006/main">
  <p:tag name="PA" val="v5.2.11"/>
</p:tagLst>
</file>

<file path=ppt/tags/tag7.xml><?xml version="1.0" encoding="utf-8"?>
<p:tagLst xmlns:p="http://schemas.openxmlformats.org/presentationml/2006/main">
  <p:tag name="PA" val="v5.2.11"/>
</p:tagLst>
</file>

<file path=ppt/tags/tag70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71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72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73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74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75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76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77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78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79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8.xml><?xml version="1.0" encoding="utf-8"?>
<p:tagLst xmlns:p="http://schemas.openxmlformats.org/presentationml/2006/main">
  <p:tag name="PA" val="v5.2.11"/>
</p:tagLst>
</file>

<file path=ppt/tags/tag80.xml><?xml version="1.0" encoding="utf-8"?>
<p:tagLst xmlns:p="http://schemas.openxmlformats.org/presentationml/2006/main">
  <p:tag name="KSO_WM_UNIT_TABLE_BEAUTIFY" val="smartTable{822a59c9-f809-42a7-bd04-b9ad001f39e9}"/>
  <p:tag name="TABLE_SKINIDX" val="2"/>
  <p:tag name="TABLE_ENCOLOR" val="#FFFFFF"/>
  <p:tag name="KSO_WM_UNIT_VALUE" val="1146*2675"/>
  <p:tag name="KSO_WM_UNIT_HIGHLIGHT" val="0"/>
  <p:tag name="KSO_WM_UNIT_COMPATIBLE" val="0"/>
  <p:tag name="KSO_WM_UNIT_DIAGRAM_ISNUMVISUAL" val="0"/>
  <p:tag name="KSO_WM_UNIT_DIAGRAM_ISREFERUNIT" val="0"/>
  <p:tag name="KSO_WM_UNIT_ID" val="mixed20203806_1*β*1"/>
  <p:tag name="KSO_WM_TEMPLATE_CATEGORY" val="mixed"/>
  <p:tag name="KSO_WM_TEMPLATE_INDEX" val="20203806"/>
  <p:tag name="KSO_WM_UNIT_LAYERLEVEL" val="1"/>
  <p:tag name="KSO_WM_TAG_VERSION" val="1.0"/>
  <p:tag name="TABLE_ENDDRAG_ORIGIN_RECT" val="445*183"/>
  <p:tag name="TABLE_ENDDRAG_RECT" val="76*219*445*183"/>
  <p:tag name="TABLE_AUTOADJUST_FLAG" val="1"/>
</p:tagLst>
</file>

<file path=ppt/tags/tag81.xml><?xml version="1.0" encoding="utf-8"?>
<p:tagLst xmlns:p="http://schemas.openxmlformats.org/presentationml/2006/main">
  <p:tag name="PA" val="v5.2.11"/>
</p:tagLst>
</file>

<file path=ppt/tags/tag82.xml><?xml version="1.0" encoding="utf-8"?>
<p:tagLst xmlns:p="http://schemas.openxmlformats.org/presentationml/2006/main">
  <p:tag name="PA" val="v5.2.11"/>
</p:tagLst>
</file>

<file path=ppt/tags/tag83.xml><?xml version="1.0" encoding="utf-8"?>
<p:tagLst xmlns:p="http://schemas.openxmlformats.org/presentationml/2006/main">
  <p:tag name="PA" val="v5.2.11"/>
</p:tagLst>
</file>

<file path=ppt/tags/tag84.xml><?xml version="1.0" encoding="utf-8"?>
<p:tagLst xmlns:p="http://schemas.openxmlformats.org/presentationml/2006/main">
  <p:tag name="PA" val="v5.2.11"/>
</p:tagLst>
</file>

<file path=ppt/tags/tag85.xml><?xml version="1.0" encoding="utf-8"?>
<p:tagLst xmlns:p="http://schemas.openxmlformats.org/presentationml/2006/main">
  <p:tag name="PA" val="v5.2.11"/>
</p:tagLst>
</file>

<file path=ppt/tags/tag86.xml><?xml version="1.0" encoding="utf-8"?>
<p:tagLst xmlns:p="http://schemas.openxmlformats.org/presentationml/2006/main">
  <p:tag name="PA" val="v5.2.11"/>
</p:tagLst>
</file>

<file path=ppt/tags/tag87.xml><?xml version="1.0" encoding="utf-8"?>
<p:tagLst xmlns:p="http://schemas.openxmlformats.org/presentationml/2006/main">
  <p:tag name="PA" val="v5.2.11"/>
</p:tagLst>
</file>

<file path=ppt/tags/tag88.xml><?xml version="1.0" encoding="utf-8"?>
<p:tagLst xmlns:p="http://schemas.openxmlformats.org/presentationml/2006/main">
  <p:tag name="PA" val="v5.2.11"/>
</p:tagLst>
</file>

<file path=ppt/tags/tag89.xml><?xml version="1.0" encoding="utf-8"?>
<p:tagLst xmlns:p="http://schemas.openxmlformats.org/presentationml/2006/main">
  <p:tag name="PA" val="v5.2.11"/>
</p:tagLst>
</file>

<file path=ppt/tags/tag9.xml><?xml version="1.0" encoding="utf-8"?>
<p:tagLst xmlns:p="http://schemas.openxmlformats.org/presentationml/2006/main">
  <p:tag name="PA" val="v5.2.11"/>
</p:tagLst>
</file>

<file path=ppt/tags/tag90.xml><?xml version="1.0" encoding="utf-8"?>
<p:tagLst xmlns:p="http://schemas.openxmlformats.org/presentationml/2006/main">
  <p:tag name="PA" val="v5.2.11"/>
</p:tagLst>
</file>

<file path=ppt/tags/tag91.xml><?xml version="1.0" encoding="utf-8"?>
<p:tagLst xmlns:p="http://schemas.openxmlformats.org/presentationml/2006/main">
  <p:tag name="PA" val="v5.2.11"/>
</p:tagLst>
</file>

<file path=ppt/tags/tag92.xml><?xml version="1.0" encoding="utf-8"?>
<p:tagLst xmlns:p="http://schemas.openxmlformats.org/presentationml/2006/main">
  <p:tag name="PA" val="v5.2.11"/>
</p:tagLst>
</file>

<file path=ppt/tags/tag93.xml><?xml version="1.0" encoding="utf-8"?>
<p:tagLst xmlns:p="http://schemas.openxmlformats.org/presentationml/2006/main">
  <p:tag name="PA" val="v5.2.11"/>
</p:tagLst>
</file>

<file path=ppt/tags/tag94.xml><?xml version="1.0" encoding="utf-8"?>
<p:tagLst xmlns:p="http://schemas.openxmlformats.org/presentationml/2006/main">
  <p:tag name="PA" val="v5.2.11"/>
</p:tagLst>
</file>

<file path=ppt/tags/tag95.xml><?xml version="1.0" encoding="utf-8"?>
<p:tagLst xmlns:p="http://schemas.openxmlformats.org/presentationml/2006/main">
  <p:tag name="PA" val="v5.2.11"/>
</p:tagLst>
</file>

<file path=ppt/tags/tag96.xml><?xml version="1.0" encoding="utf-8"?>
<p:tagLst xmlns:p="http://schemas.openxmlformats.org/presentationml/2006/main">
  <p:tag name="PA" val="v5.2.11"/>
</p:tagLst>
</file>

<file path=ppt/tags/tag97.xml><?xml version="1.0" encoding="utf-8"?>
<p:tagLst xmlns:p="http://schemas.openxmlformats.org/presentationml/2006/main">
  <p:tag name="PA" val="v5.2.11"/>
</p:tagLst>
</file>

<file path=ppt/tags/tag98.xml><?xml version="1.0" encoding="utf-8"?>
<p:tagLst xmlns:p="http://schemas.openxmlformats.org/presentationml/2006/main">
  <p:tag name="PA" val="v5.2.11"/>
</p:tagLst>
</file>

<file path=ppt/tags/tag99.xml><?xml version="1.0" encoding="utf-8"?>
<p:tagLst xmlns:p="http://schemas.openxmlformats.org/presentationml/2006/main">
  <p:tag name="ISLIDE.GUIDESSETTING" val="{&quot;Id&quot;:&quot;GuidesStyle_None&quot;,&quot;Name&quot;:&quot;无&quot;,&quot;HeaderHeight&quot;:0.0,&quot;FooterHeight&quot;:0.0,&quot;SideMargin&quot;:0.0,&quot;TopMargin&quot;:0.0,&quot;BottomMargin&quot;:0.0,&quot;IntervalMargin&quot;:0.0,&quot;SettingType&quot;:&quot;System&quot;}"/>
  <p:tag name="commondata" val="eyJoZGlkIjoiNmFhOTQ4OWU2NWVkOWUwZGJhYjJhMmNhYWNiNWUyMzA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3437</Words>
  <Application>WPS 演示</Application>
  <PresentationFormat>宽屏</PresentationFormat>
  <Paragraphs>141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Arial Unicode MS</vt:lpstr>
      <vt:lpstr>黑体</vt:lpstr>
      <vt:lpstr>等线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雪 雷</dc:creator>
  <cp:lastModifiedBy>cuphead</cp:lastModifiedBy>
  <cp:revision>127</cp:revision>
  <dcterms:created xsi:type="dcterms:W3CDTF">2021-08-22T12:17:00Z</dcterms:created>
  <dcterms:modified xsi:type="dcterms:W3CDTF">2024-04-11T06:45:02Z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5CB30AA9AEE54D2696C1C9F7EE028CBA_12</vt:lpwstr>
  </property>
  <property fmtid="{D5CDD505-2E9C-101B-9397-08002B2CF9AE}" pid="3" name="KSOProductBuildVer">
    <vt:lpwstr>2052-12.1.0.16417</vt:lpwstr>
  </property>
</Properties>
</file>